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302" r:id="rId2"/>
    <p:sldId id="289" r:id="rId3"/>
    <p:sldId id="304" r:id="rId4"/>
    <p:sldId id="311" r:id="rId5"/>
    <p:sldId id="305" r:id="rId6"/>
    <p:sldId id="310" r:id="rId7"/>
    <p:sldId id="31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4" autoAdjust="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C4089-619C-964C-AA99-74E23A2BD09A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A1DC5-77A3-5042-B912-6B45E4FC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3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0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4D95197-298A-BF44-9780-C6D90FC8918C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4EC1E5B-C0F0-BD4B-A211-234D7B6B8A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/>
          <p:nvPr/>
        </p:nvGrpSpPr>
        <p:grpSpPr>
          <a:xfrm>
            <a:off x="66675" y="17463"/>
            <a:ext cx="8217190" cy="6429054"/>
            <a:chOff x="66675" y="17463"/>
            <a:chExt cx="8217190" cy="6429054"/>
          </a:xfrm>
        </p:grpSpPr>
        <p:pic>
          <p:nvPicPr>
            <p:cNvPr id="2" name="Picture 19" descr="images.jpe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84700" y="4476430"/>
              <a:ext cx="2959100" cy="1970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17" descr="skin 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50065" y="1627605"/>
              <a:ext cx="3733800" cy="298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18" descr="t-cells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82663" y="2209633"/>
              <a:ext cx="4579937" cy="2986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6"/>
            <p:cNvSpPr txBox="1">
              <a:spLocks noChangeArrowheads="1"/>
            </p:cNvSpPr>
            <p:nvPr/>
          </p:nvSpPr>
          <p:spPr bwMode="auto">
            <a:xfrm>
              <a:off x="66675" y="17463"/>
              <a:ext cx="5748338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0" lvl="1"/>
              <a:r>
                <a:rPr lang="en-US" sz="3600" b="1" dirty="0">
                  <a:latin typeface="Gill Sans" charset="0"/>
                  <a:cs typeface="Gill Sans" charset="0"/>
                </a:rPr>
                <a:t>Infectious Diseases</a:t>
              </a:r>
            </a:p>
            <a:p>
              <a:pPr marL="0" lvl="1"/>
              <a:r>
                <a:rPr lang="en-US" sz="3600" b="1" dirty="0">
                  <a:latin typeface="Gill Sans" charset="0"/>
                  <a:cs typeface="Gill Sans" charset="0"/>
                </a:rPr>
                <a:t>Lesson </a:t>
              </a:r>
              <a:r>
                <a:rPr lang="en-US" sz="3600" b="1" dirty="0" smtClean="0">
                  <a:latin typeface="Gill Sans" charset="0"/>
                  <a:cs typeface="Gill Sans" charset="0"/>
                </a:rPr>
                <a:t>3.3</a:t>
              </a:r>
              <a:endParaRPr lang="en-US" sz="3600" b="1" dirty="0">
                <a:latin typeface="Gill Sans" charset="0"/>
                <a:cs typeface="Gill Sans" charset="0"/>
              </a:endParaRPr>
            </a:p>
            <a:p>
              <a:pPr marL="0" lvl="1" algn="ctr"/>
              <a:endParaRPr lang="en-US" sz="3600" b="1" dirty="0">
                <a:latin typeface="Gill Sans"/>
                <a:cs typeface="Gill Sans"/>
              </a:endParaRPr>
            </a:p>
            <a:p>
              <a:pPr marL="0" lvl="1" algn="ctr"/>
              <a:endParaRPr lang="en-US" sz="3600" b="1" dirty="0">
                <a:latin typeface="Gill Sans"/>
                <a:cs typeface="Gill Sans"/>
              </a:endParaRPr>
            </a:p>
            <a:p>
              <a:pPr algn="ctr"/>
              <a:endParaRPr lang="en-US" sz="3600" dirty="0">
                <a:latin typeface="Gill Sans"/>
                <a:cs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34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Lesson </a:t>
            </a:r>
            <a:r>
              <a:rPr lang="en-US" dirty="0" smtClean="0"/>
              <a:t>Objectives</a:t>
            </a:r>
            <a:r>
              <a:rPr lang="en-US" dirty="0"/>
              <a:t>:</a:t>
            </a:r>
            <a:br>
              <a:rPr lang="en-US" dirty="0"/>
            </a:b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067300"/>
          </a:xfrm>
        </p:spPr>
        <p:txBody>
          <a:bodyPr/>
          <a:lstStyle/>
          <a:p>
            <a:pPr>
              <a:buFont typeface="Arial"/>
              <a:buNone/>
            </a:pPr>
            <a:endParaRPr lang="en-US" sz="2400" b="1" dirty="0" smtClean="0"/>
          </a:p>
          <a:p>
            <a:pPr>
              <a:buFont typeface="Arial"/>
              <a:buNone/>
            </a:pPr>
            <a:r>
              <a:rPr lang="en-US" sz="2400" b="1" dirty="0" smtClean="0"/>
              <a:t>After </a:t>
            </a:r>
            <a:r>
              <a:rPr lang="en-US" sz="2400" b="1" dirty="0" smtClean="0"/>
              <a:t>finishing today’s lesson, you will be able to</a:t>
            </a:r>
            <a:r>
              <a:rPr lang="en-US" sz="2400" b="1" i="1" dirty="0" smtClean="0"/>
              <a:t>:</a:t>
            </a:r>
          </a:p>
          <a:p>
            <a:pPr>
              <a:buFont typeface="Arial"/>
              <a:buNone/>
            </a:pPr>
            <a:endParaRPr lang="en-US" sz="2000" b="1" u="sng" dirty="0" smtClean="0"/>
          </a:p>
          <a:p>
            <a:pPr lvl="0" algn="just">
              <a:buFont typeface="Arial"/>
              <a:buChar char="•"/>
            </a:pPr>
            <a:r>
              <a:rPr lang="en-US" sz="2400" b="1" dirty="0"/>
              <a:t>g</a:t>
            </a:r>
            <a:r>
              <a:rPr lang="en-US" sz="2400" b="1" dirty="0" smtClean="0"/>
              <a:t>ive </a:t>
            </a:r>
            <a:r>
              <a:rPr lang="en-US" sz="2400" b="1" i="1" u="sng" dirty="0" smtClean="0"/>
              <a:t>two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examples of virulence factors pathogens use to avoid the host’s immune barriers.</a:t>
            </a:r>
          </a:p>
          <a:p>
            <a:pPr lvl="0" algn="just">
              <a:buFont typeface="Arial"/>
              <a:buChar char="•"/>
            </a:pPr>
            <a:endParaRPr lang="en-US" sz="2400" b="1" dirty="0" smtClean="0"/>
          </a:p>
          <a:p>
            <a:pPr algn="just">
              <a:buFont typeface="Arial"/>
              <a:buChar char="•"/>
            </a:pPr>
            <a:r>
              <a:rPr lang="en-US" sz="2400" b="1" dirty="0" smtClean="0"/>
              <a:t>describe the symptoms of </a:t>
            </a:r>
            <a:r>
              <a:rPr lang="en-US" sz="2400" b="1" i="1" u="sng" dirty="0" smtClean="0"/>
              <a:t>two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infectious diseases you have not studied before today.  </a:t>
            </a:r>
          </a:p>
          <a:p>
            <a:pPr marL="0" indent="0">
              <a:buNone/>
              <a:defRPr/>
            </a:pPr>
            <a:endParaRPr lang="en-US" sz="2400" b="1" dirty="0"/>
          </a:p>
          <a:p>
            <a:pPr marL="0" indent="0">
              <a:buNone/>
              <a:defRPr/>
            </a:pP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1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pPr lvl="0"/>
            <a:r>
              <a:rPr lang="en-US" dirty="0">
                <a:ea typeface="ＭＳ Ｐゴシック" charset="-128"/>
              </a:rPr>
              <a:t>Do </a:t>
            </a:r>
            <a:r>
              <a:rPr lang="en-US" dirty="0" smtClean="0">
                <a:ea typeface="ＭＳ Ｐゴシック" charset="-128"/>
              </a:rPr>
              <a:t>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en-US" sz="2800" b="1" dirty="0">
                <a:ea typeface="ＭＳ Ｐゴシック" charset="-128"/>
                <a:cs typeface="ＭＳ Ｐゴシック" charset="-128"/>
              </a:rPr>
              <a:t>List the host barriers </a:t>
            </a:r>
            <a:r>
              <a:rPr lang="en-US" sz="2800" b="1" dirty="0" smtClean="0">
                <a:ea typeface="ＭＳ Ｐゴシック" charset="-128"/>
                <a:cs typeface="ＭＳ Ｐゴシック" charset="-128"/>
              </a:rPr>
              <a:t>of the</a:t>
            </a:r>
            <a:r>
              <a:rPr lang="en-US" sz="2800" b="1" dirty="0">
                <a:ea typeface="ＭＳ Ｐゴシック" charset="-128"/>
                <a:cs typeface="ＭＳ Ｐゴシック" charset="-128"/>
              </a:rPr>
              <a:t>:</a:t>
            </a:r>
          </a:p>
          <a:p>
            <a:pPr lvl="0">
              <a:defRPr/>
            </a:pPr>
            <a:endParaRPr lang="en-US" sz="2800" b="1" dirty="0">
              <a:ea typeface="ＭＳ Ｐゴシック" charset="-128"/>
              <a:cs typeface="ＭＳ Ｐゴシック" charset="-128"/>
            </a:endParaRPr>
          </a:p>
          <a:p>
            <a:pPr lvl="1">
              <a:defRPr/>
            </a:pPr>
            <a:r>
              <a:rPr lang="en-US" b="1" dirty="0"/>
              <a:t>n</a:t>
            </a:r>
            <a:r>
              <a:rPr lang="en-US" b="1" dirty="0" smtClean="0"/>
              <a:t>on</a:t>
            </a:r>
            <a:r>
              <a:rPr lang="en-US" b="1" dirty="0"/>
              <a:t>-sterile parts of the body</a:t>
            </a:r>
          </a:p>
          <a:p>
            <a:pPr lvl="1">
              <a:defRPr/>
            </a:pPr>
            <a:endParaRPr lang="en-US" b="1" dirty="0"/>
          </a:p>
          <a:p>
            <a:pPr lvl="1">
              <a:defRPr/>
            </a:pPr>
            <a:r>
              <a:rPr lang="en-US" b="1" dirty="0"/>
              <a:t>s</a:t>
            </a:r>
            <a:r>
              <a:rPr lang="en-US" b="1" dirty="0" smtClean="0"/>
              <a:t>terile </a:t>
            </a:r>
            <a:r>
              <a:rPr lang="en-US" b="1" dirty="0"/>
              <a:t>parts of the body</a:t>
            </a:r>
            <a:r>
              <a:rPr lang="en-US" dirty="0"/>
              <a:t>  </a:t>
            </a:r>
            <a:endParaRPr lang="en-US" b="1" dirty="0">
              <a:ea typeface="ＭＳ Ｐゴシック" charset="-128"/>
              <a:cs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9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</a:rPr>
              <a:t>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25" y="2371745"/>
            <a:ext cx="7877317" cy="3158837"/>
          </a:xfrm>
        </p:spPr>
        <p:txBody>
          <a:bodyPr numCol="2"/>
          <a:lstStyle/>
          <a:p>
            <a:pPr marL="285750" indent="-285750">
              <a:buFont typeface="Arial"/>
              <a:buChar char="•"/>
            </a:pPr>
            <a:r>
              <a:rPr lang="en-US" sz="2200" b="1" dirty="0" smtClean="0"/>
              <a:t>Skin/Hair</a:t>
            </a:r>
            <a:endParaRPr lang="en-US" sz="2200" b="1" dirty="0"/>
          </a:p>
          <a:p>
            <a:pPr marL="285750" indent="-285750">
              <a:buFont typeface="Arial"/>
              <a:buChar char="•"/>
            </a:pPr>
            <a:r>
              <a:rPr lang="en-US" sz="2200" b="1" dirty="0" err="1"/>
              <a:t>Defensins</a:t>
            </a:r>
            <a:endParaRPr lang="en-US" sz="2200" b="1" dirty="0"/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Intestinal epithelial cells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Mucus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Tears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Stomach acid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Human </a:t>
            </a:r>
            <a:r>
              <a:rPr lang="en-US" sz="2200" b="1" dirty="0" err="1"/>
              <a:t>microbiota</a:t>
            </a:r>
            <a:endParaRPr lang="en-US" sz="2200" b="1" dirty="0"/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Complement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Phagocytes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B cells and antibodies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/>
              <a:t>T cells</a:t>
            </a:r>
          </a:p>
          <a:p>
            <a:pPr lvl="0"/>
            <a:endParaRPr lang="en-US" sz="2200" b="1" dirty="0" smtClean="0">
              <a:latin typeface="Gill Sans"/>
              <a:ea typeface="ＭＳ Ｐゴシック" charset="-128"/>
              <a:cs typeface="Gill Sans"/>
            </a:endParaRPr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17638"/>
            <a:ext cx="78291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b="1" dirty="0">
                <a:latin typeface="Calibri"/>
                <a:ea typeface="ＭＳ Ｐゴシック" charset="-128"/>
                <a:cs typeface="Calibri"/>
              </a:rPr>
              <a:t>Describe briefly how each one of the barriers work.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027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43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Activity:			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794" y="1967866"/>
            <a:ext cx="8229600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000" b="1" dirty="0" smtClean="0">
                <a:latin typeface="+mn-lt"/>
                <a:ea typeface="ＭＳ Ｐゴシック" charset="-128"/>
                <a:cs typeface="Gill Sans"/>
              </a:rPr>
              <a:t>WAR CARD GAME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3000" b="1" noProof="0" dirty="0" smtClean="0">
              <a:latin typeface="+mn-lt"/>
              <a:ea typeface="ＭＳ Ｐゴシック" charset="-128"/>
              <a:cs typeface="Gill Sans"/>
            </a:endParaRP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000" b="1" noProof="0" dirty="0" smtClean="0">
                <a:latin typeface="+mn-lt"/>
                <a:ea typeface="ＭＳ Ｐゴシック" charset="-128"/>
                <a:cs typeface="Gill Sans"/>
              </a:rPr>
              <a:t>What’s in the cards?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0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02298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ea typeface="ＭＳ Ｐゴシック" charset="-128"/>
              </a:rPr>
              <a:t>Wrap </a:t>
            </a:r>
            <a:r>
              <a:rPr lang="en-US" dirty="0" smtClean="0">
                <a:ea typeface="ＭＳ Ｐゴシック" charset="-128"/>
              </a:rPr>
              <a:t>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Which virulence factor </a:t>
            </a:r>
            <a:r>
              <a:rPr lang="en-US" sz="2800" b="1" dirty="0" smtClean="0"/>
              <a:t>impresses </a:t>
            </a:r>
            <a:r>
              <a:rPr lang="en-US" sz="2800" b="1" dirty="0"/>
              <a:t>you the most?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What disease has symptoms that impress you the most?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0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a typeface="ＭＳ Ｐゴシック" charset="-128"/>
              </a:rPr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b="1" dirty="0" smtClean="0">
                <a:ea typeface="ＭＳ Ｐゴシック" charset="-128"/>
              </a:rPr>
              <a:t>Complete the </a:t>
            </a:r>
            <a:r>
              <a:rPr lang="en-US" b="1" dirty="0" smtClean="0">
                <a:ea typeface="ＭＳ Ｐゴシック" charset="-128"/>
              </a:rPr>
              <a:t>answers to the </a:t>
            </a:r>
            <a:r>
              <a:rPr lang="en-US" b="1" dirty="0" smtClean="0">
                <a:ea typeface="ＭＳ Ｐゴシック" charset="-128"/>
              </a:rPr>
              <a:t>questions </a:t>
            </a:r>
            <a:r>
              <a:rPr lang="en-US" b="1" dirty="0" smtClean="0">
                <a:ea typeface="ＭＳ Ｐゴシック" charset="-128"/>
              </a:rPr>
              <a:t>on the </a:t>
            </a:r>
            <a:r>
              <a:rPr lang="en-US" b="1" dirty="0" smtClean="0">
                <a:ea typeface="ＭＳ Ｐゴシック" charset="-128"/>
              </a:rPr>
              <a:t>card game worksheet</a:t>
            </a:r>
            <a:r>
              <a:rPr lang="en-US" b="1" dirty="0" smtClean="0">
                <a:ea typeface="ＭＳ Ｐゴシック" charset="-128"/>
              </a:rPr>
              <a:t>.</a:t>
            </a:r>
            <a:endParaRPr lang="en-US" b="1" dirty="0">
              <a:ea typeface="ＭＳ Ｐゴシック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19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68367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16906</TotalTime>
  <Words>131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Theme</vt:lpstr>
      <vt:lpstr>PowerPoint Presentation</vt:lpstr>
      <vt:lpstr> Lesson Objectives: </vt:lpstr>
      <vt:lpstr>Do Now</vt:lpstr>
      <vt:lpstr>Do Now</vt:lpstr>
      <vt:lpstr>PowerPoint Presentation</vt:lpstr>
      <vt:lpstr>Wrap Up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Infectious Diseases Module !</dc:title>
  <dc:creator>berri jacque</dc:creator>
  <cp:lastModifiedBy>Desislava</cp:lastModifiedBy>
  <cp:revision>72</cp:revision>
  <dcterms:created xsi:type="dcterms:W3CDTF">2014-02-28T16:37:15Z</dcterms:created>
  <dcterms:modified xsi:type="dcterms:W3CDTF">2014-10-28T21:13:25Z</dcterms:modified>
</cp:coreProperties>
</file>